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PT Sans Narrow" panose="020B0506020203020204"/>
      <p:regular r:id="rId18"/>
    </p:embeddedFont>
    <p:embeddedFont>
      <p:font typeface="Open Sans" panose="020B0606030504020204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a0363e9e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a0363e9e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1a0363e9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1a0363e9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1a0363e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1a0363e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1a0363e9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1a0363e9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1a0363e9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1a0363e9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1a0363e9e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1a0363e9e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1a0363e9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1a0363e9e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1a0363e9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1a0363e9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1a0363e9e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1a0363e9e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1a0363e9e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1a0363e9e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 panose="020B0506020203020204"/>
              <a:buNone/>
              <a:defRPr sz="2400"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1pPr>
          </a:lstStyle>
          <a:p/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 panose="020B0606030504020204"/>
              <a:buChar char="●"/>
              <a:defRPr sz="18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 panose="020B0606030504020204"/>
              <a:buChar char="○"/>
              <a:defRPr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 panose="020B0606030504020204"/>
              <a:buChar char="■"/>
              <a:defRPr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 panose="020B0606030504020204"/>
              <a:buChar char="●"/>
              <a:defRPr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 panose="020B0606030504020204"/>
              <a:buChar char="○"/>
              <a:defRPr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 panose="020B0606030504020204"/>
              <a:buChar char="■"/>
              <a:defRPr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 panose="020B0606030504020204"/>
              <a:buChar char="●"/>
              <a:defRPr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 panose="020B0606030504020204"/>
              <a:buChar char="○"/>
              <a:defRPr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 panose="020B0606030504020204"/>
              <a:buChar char="■"/>
              <a:defRPr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Greek program of free education</a:t>
            </a:r>
            <a:endParaRPr lang="en-US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Bachelor’s degree</a:t>
            </a:r>
            <a:endParaRPr lang="en-US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053325" y="0"/>
            <a:ext cx="1090675" cy="10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90" y="0"/>
            <a:ext cx="1244009" cy="12440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Documents</a:t>
            </a:r>
            <a:endParaRPr lang="en-US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315900"/>
            <a:ext cx="8520600" cy="3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Application form with photo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Student’s foreign passport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Higher School Certificate 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Annex to the Higher School Certificate       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Color photographs (3.5*4.5 size) 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paper carrier + electronic version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Certificate from school issued by Ministry of Education: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Medical Certificate for admission to the university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●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Notarized power of attorney, issued to the authorized representative for submission of the Prospective Student’s documents to the Ministry of Education of Greece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>
                <a:solidFill>
                  <a:srgbClr val="A61C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Deadline 1st of July</a:t>
            </a:r>
            <a:endParaRPr sz="2400" b="1">
              <a:solidFill>
                <a:srgbClr val="A61C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934625" y="0"/>
            <a:ext cx="1209375" cy="12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90" y="0"/>
            <a:ext cx="1244009" cy="12440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247850" y="582500"/>
            <a:ext cx="8844600" cy="3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>
                <a:solidFill>
                  <a:srgbClr val="5B0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We will be glad to see you among students in Greece</a:t>
            </a:r>
            <a:endParaRPr sz="2400" dirty="0">
              <a:solidFill>
                <a:srgbClr val="5B0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54325" y="1660800"/>
            <a:ext cx="7473576" cy="33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90" y="0"/>
            <a:ext cx="1244009" cy="12440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12575" y="4078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Program</a:t>
            </a:r>
            <a:endParaRPr lang="en-US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We are glad to offer you more than 600 faculties at 35 Greek Universities and Institutions to study for free.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The benefits of studying in Greece start from the first stage - university entrance: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need only high school certificate,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without knowing greek language,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without entrance exams,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without the presence of the applicant.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934625" y="0"/>
            <a:ext cx="1209375" cy="12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90" y="0"/>
            <a:ext cx="1244009" cy="12440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Program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You can choose 20 faculties from one of 4 directions: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-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Scientific direction of economics and management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-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Scientific direction of the humanities, law and social sciences  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-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Scientific section of health sciences 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 panose="02020603050405020304"/>
              <a:buChar char="-"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Scientific section of technological sciences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And we guarantee that you will become the student of one of it.</a:t>
            </a: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934625" y="0"/>
            <a:ext cx="1209375" cy="12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90" y="0"/>
            <a:ext cx="1244009" cy="1244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Program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4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During the course of study (4 years - bachelor, 2 years - master) - there is no payment for tuition.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And students are supported by Greek Government: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Times New Roman" panose="02020603050405020304"/>
              <a:buChar char="-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the possibility of free accommodation in a hostel,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Times New Roman" panose="02020603050405020304"/>
              <a:buChar char="-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free food,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Times New Roman" panose="02020603050405020304"/>
              <a:buChar char="-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free provision of educational and methodological literature in the main faculties,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Times New Roman" panose="02020603050405020304"/>
              <a:buChar char="-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free visit to museums, historical monuments,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Times New Roman" panose="02020603050405020304"/>
              <a:buChar char="-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right to formal employment at around 4:00 a day,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marR="254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Times New Roman" panose="02020603050405020304"/>
              <a:buChar char="-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student exchange programs and internship opportunities in other European countries.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934625" y="0"/>
            <a:ext cx="1209375" cy="12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418025" y="1514313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990" y="0"/>
            <a:ext cx="1244009" cy="12440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Universities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National and Kapodistrian University of Athens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Aristotle University of Thessaloniki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Ionian University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University of Macedonia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Democritus University of Thrace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Panteion University of Social and Political Sciences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University of Patras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University of Piraeus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University of Thessaly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University of the Aegean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University of Peloponnese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934625" y="0"/>
            <a:ext cx="1209375" cy="12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899750" y="111525"/>
            <a:ext cx="2857500" cy="22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73110" y="2635050"/>
            <a:ext cx="2574491" cy="228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990" y="0"/>
            <a:ext cx="1244009" cy="1244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Universities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Athens School of Fine Arts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of Crete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of Ioannina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of West Attica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of Western Macedonia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Agricultural University of Athens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Harokopio University of Athens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Athens University of Economics and Business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University of Crete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National Technical University of Athens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934625" y="0"/>
            <a:ext cx="1209375" cy="12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529175" y="0"/>
            <a:ext cx="24574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65313" y="12093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79913" y="3308075"/>
            <a:ext cx="26955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990" y="0"/>
            <a:ext cx="1244009" cy="12440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Technological educational institutes</a:t>
            </a:r>
            <a:endParaRPr dirty="0"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Alexander Technological Educational Institute of Thessaloniki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Technological Educational Institute of Epirus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Technological Educational Institute of Crete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Technological Educational Institute of Western Greece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Technological Educational Institute of the Ionian Islands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Technological Educational Institute of Western Macedonia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Technological Educational Institute of Eastern Macedonia and Thrace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Technological Educational Institute of Thessaly 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Technological Educational Institute of Central Greece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Technological Educational Institute of Peloponnese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Technological Educational Institute of Central Macedonia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585675" y="3503025"/>
            <a:ext cx="2382950" cy="14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934625" y="0"/>
            <a:ext cx="1209375" cy="12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990" y="0"/>
            <a:ext cx="1244009" cy="12440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Academies and schools</a:t>
            </a:r>
            <a:endParaRPr lang="en-US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Rodos Advanced School of Tourism Education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of Tourism Education of Agios Nikolaos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of Pedagogical and Technological Education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745625" y="2317650"/>
            <a:ext cx="5256975" cy="263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934625" y="0"/>
            <a:ext cx="1209375" cy="12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990" y="0"/>
            <a:ext cx="1244009" cy="12440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 structure</a:t>
            </a:r>
            <a:endParaRPr lang="en-US"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First year ( studying greek modern language):</a:t>
            </a:r>
            <a:endParaRPr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Residence permit (state duties, medical insurance)          </a:t>
            </a: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500 euros </a:t>
            </a:r>
            <a:endParaRPr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Courses of modern Greek language ( 8 month)                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985</a:t>
            </a: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euros</a:t>
            </a:r>
            <a:endParaRPr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Apartment                                                                         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00-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50 eur/month</a:t>
            </a:r>
            <a:endParaRPr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Meals in univ. canteen                                                       </a:t>
            </a: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100 euros / month</a:t>
            </a:r>
            <a:endParaRPr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Food and personal expenses                                              </a:t>
            </a: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200-.. euros/month</a:t>
            </a:r>
            <a:endParaRPr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Company’s Fee                                                                 </a:t>
            </a: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500 euros</a:t>
            </a:r>
            <a:endParaRPr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But while studying language - you are already a student of one of the faculties. </a:t>
            </a:r>
            <a:endParaRPr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And from the first course of university you have all free - food at university canteen, dormitory, books, courses.</a:t>
            </a:r>
            <a:endParaRPr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934625" y="0"/>
            <a:ext cx="1209375" cy="12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972475" y="51562"/>
            <a:ext cx="2962150" cy="14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24" y="0"/>
            <a:ext cx="1209375" cy="12440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3927</Words>
  <Application>WPS Presentation</Application>
  <PresentationFormat>Экран (16:9)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Arial</vt:lpstr>
      <vt:lpstr>PT Sans Narrow</vt:lpstr>
      <vt:lpstr>Open Sans</vt:lpstr>
      <vt:lpstr>Times New Roman</vt:lpstr>
      <vt:lpstr>Microsoft YaHei</vt:lpstr>
      <vt:lpstr>Arial Unicode MS</vt:lpstr>
      <vt:lpstr>Tropic</vt:lpstr>
      <vt:lpstr>Greek program of free education</vt:lpstr>
      <vt:lpstr>About Program</vt:lpstr>
      <vt:lpstr>About Program</vt:lpstr>
      <vt:lpstr>About Program</vt:lpstr>
      <vt:lpstr>Universities</vt:lpstr>
      <vt:lpstr>Universities</vt:lpstr>
      <vt:lpstr>Technological educational institutes</vt:lpstr>
      <vt:lpstr>Academies and schools</vt:lpstr>
      <vt:lpstr>Fee structure</vt:lpstr>
      <vt:lpstr>Documents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program of free education</dc:title>
  <dc:creator/>
  <cp:lastModifiedBy>Света Корецкая</cp:lastModifiedBy>
  <cp:revision>7</cp:revision>
  <dcterms:created xsi:type="dcterms:W3CDTF">2023-11-19T12:42:00Z</dcterms:created>
  <dcterms:modified xsi:type="dcterms:W3CDTF">2025-10-15T19:36:41Z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E2B26B0B4EAC490CB93F2DDA83F6A5DD_13</vt:lpwstr>
  </property>
  <property fmtid="{D5CDD505-2E9C-101B-9397-08002B2CF9AE}" pid="3" name="KSOProductBuildVer">
    <vt:lpwstr>1033-12.2.0.22549</vt:lpwstr>
  </property>
</Properties>
</file>